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2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83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6" r:id="rId27"/>
    <p:sldId id="297" r:id="rId28"/>
    <p:sldId id="298" r:id="rId29"/>
    <p:sldId id="300" r:id="rId30"/>
    <p:sldId id="301" r:id="rId31"/>
    <p:sldId id="303" r:id="rId32"/>
    <p:sldId id="306" r:id="rId33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IranNastaliq" panose="020205050000000200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6DFE-CFDD-40D4-BB4B-2BA56B48E38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8413-7466-4FB6-A25E-BE3765FBF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2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68413-7466-4FB6-A25E-BE3765FBF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38FB-8456-4F70-85E0-A3B3FBEF8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E22A5-B198-4334-9194-F3819DC96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E19-B423-49FF-9F47-60B84A60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FF93C-49EF-41AE-98E2-31471734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6D9F3-CA1A-4B31-A1D7-BEC75D07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E25CC-EBE7-4E62-97CC-C0B6EED31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9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5259-1103-4CE4-9D68-26E8A225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AC411-4044-4550-AB6C-058D48C5B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7075-1D3B-4D9D-8F58-C6E161EA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DE9A1-538A-4CD4-827F-6837D4BB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27E7-C11C-426C-8445-F8B46BE3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3D59-DE70-4446-99A2-14B9CCF44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51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B88F3-23ED-4EA9-858D-55862E18C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531B9-4561-41F2-BF95-6C118CF1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AC131-D0CC-4EAE-B6BF-3E4C93D5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1EB8-9C10-450E-9F42-DA57FB46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7CE6F-4965-4097-8E05-63827E0B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B01D-A17E-4060-AF3C-8C33CC43F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3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8E5F-8995-417A-A37B-BBAF7EF9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5DA1-6A1A-4BCE-BEE2-944DAB8D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4D5F-B115-4305-A7D3-24EFB03F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D9744-C21B-4779-9A35-85F876BC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26849-B242-4BF1-AFE7-94CE7435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2DE94-02EA-4B2E-AB83-A02D8C1EC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19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F42-7D59-4678-8320-400FBA0A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23E3A-E6B6-4202-A2CA-2F6097F3C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163C2-58AC-479D-BA1A-8614F583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CA629-1C2F-4B53-A81F-40BAE763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5F24D-E9E7-4AD9-B86B-C57D483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C814B-9A43-462F-9642-C421690B5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9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F1CA-C967-4647-A8A1-A6864E12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DCE9-E1B0-44BC-B3E9-F11B8F45D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63373-3BC2-4871-A12B-4DFA80AA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06374-D897-4CBE-AD1D-9960D192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EF2C8-4C51-4464-BD76-6AC3AF83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08EC0-CAB0-4E2A-B1B9-FEFB56B0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7916-09C4-49EE-A5B0-62CA1DB36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16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DB26-5343-4B47-BE45-7A928649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A53A-B4BC-42D5-BE49-0564104D6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0FB4E-F7D1-4A33-AA37-FB30224A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CEA0B-AAB0-492F-A13A-314DDABA5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4D0DF-B9E7-4494-9E5B-3C67B3B89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142A2-CB02-4A81-94D1-90053B31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6A4E5-8239-4565-AA4F-5E4B2806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D00AB-C321-4ACD-BF4A-AE8C0758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E0B6-E90D-40EF-B450-1899F216B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52EC-31CE-4713-BE17-DF8E11DC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9D95D-0E52-4D05-AB3B-EB274071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5506-10CE-4DC0-9F50-E3330DB7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E95D5-FDAC-43A5-8016-1BF72025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4ED95-CD8A-4280-B565-31613ABD5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33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877AC-C20D-46F7-BCAA-C453FC47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50723-AE01-4058-BF54-C3966519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F4892-E2C7-40E8-8519-F059DAFD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2D317-1571-4233-ACD2-C228BA51B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1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2A9A-2471-448C-8576-199AA8B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D793-7860-42D4-B0A5-6694A588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6CD0-537E-4BB0-925A-8F9D0F690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7E0AC-6DF8-4704-9636-31677F8E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4A4F6-4135-44CD-AC70-61657AA4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13FC5-CB09-49E1-BFFF-6DB5B90C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A4E7-CF87-4FBF-A21E-AB1D812E9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65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21E9-0D1A-48F8-AAAC-F8F88155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61AD7-7198-4BD6-BB35-5B3F6406D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FFC09-A603-4A21-B8F1-4D7FF146B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91300-D161-4464-B2FB-54BC9FE0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6EF72-545E-4AB2-9CF5-D2B6B2F2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8A189-E6D0-4FF1-AA12-DB2BA8E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5E290-8E84-4234-B962-ABF37BB66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1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28E25D-06EE-445F-A42A-A55937491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0A5F0F-AA59-40CD-A88D-2F1DF4753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5BAEDA-E5E0-45F4-925C-6681CC9A6D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7DDA2C-5C82-47EE-8A66-A84BC447D4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090657-266B-4C05-B8CA-D01CD493F6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6DE964-7ADD-4994-A3CB-82D2F26388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D92DF2BD-C327-4781-9F24-30DC7918E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5123" name="Rectangle 3" descr="Slide2">
            <a:extLst>
              <a:ext uri="{FF2B5EF4-FFF2-40B4-BE49-F238E27FC236}">
                <a16:creationId xmlns:a16="http://schemas.microsoft.com/office/drawing/2014/main" id="{7191921F-3EF0-4116-BA0E-EDB4C11F8C4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r>
              <a:rPr lang="fr-F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altLang="en-US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36511F0-C605-4CF2-82C9-7DFFF4E5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997200"/>
            <a:ext cx="81565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 را گل نکنیم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فرودست انگار کفتری می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خورد آب</a:t>
            </a:r>
            <a:endParaRPr lang="fr-F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یا که در بیشه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 دور سیره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 پر می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شوید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یادر آبادی کوزه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 پر می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گردد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 را گل نکنیم</a:t>
            </a:r>
            <a:endParaRPr lang="fr-FR" alt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7DD75FE0-7FFF-481E-AF91-AB02435CE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836613"/>
            <a:ext cx="711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alt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</a:rPr>
              <a:t>به یاد زنده یاد سهراب سپهری</a:t>
            </a:r>
            <a:endParaRPr lang="fr-FR" altLang="en-US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</a:endParaRPr>
          </a:p>
        </p:txBody>
      </p:sp>
      <p:pic>
        <p:nvPicPr>
          <p:cNvPr id="3" name="02_1801_Beethoven_'Moonlight'">
            <a:hlinkClick r:id="" action="ppaction://media"/>
            <a:extLst>
              <a:ext uri="{FF2B5EF4-FFF2-40B4-BE49-F238E27FC236}">
                <a16:creationId xmlns:a16="http://schemas.microsoft.com/office/drawing/2014/main" id="{62CD0162-11CA-4B59-A7BE-F54ED8B03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4200" y="562453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10E8A913-83A5-49A0-952A-41918C3E8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18435" name="Rectangle 3" descr="Slide15">
            <a:extLst>
              <a:ext uri="{FF2B5EF4-FFF2-40B4-BE49-F238E27FC236}">
                <a16:creationId xmlns:a16="http://schemas.microsoft.com/office/drawing/2014/main" id="{2DBEA64B-6B3A-467C-83E8-BA778F74075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A4A301E-1464-4E4E-8E56-9690B11F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549275"/>
            <a:ext cx="59245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بود عكس شفقي درموجش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ناگهان موج شكافت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محو شد عكس شفق باسنگي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3BE5A07C-BBA7-4329-AF60-C086E3587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0483" name="Rectangle 3" descr="Slide17">
            <a:extLst>
              <a:ext uri="{FF2B5EF4-FFF2-40B4-BE49-F238E27FC236}">
                <a16:creationId xmlns:a16="http://schemas.microsoft.com/office/drawing/2014/main" id="{8B2E0FD6-CFCC-48F2-8AA4-28788DC90A4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88A75207-8263-4554-AA8A-66784DE8C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9763"/>
            <a:ext cx="47529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آب صافي به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نظر مثل شراب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ماه درظلمت شب برتابيد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اختران دردل شب خنديدند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01C398AE-AAA6-4294-B31A-EC2763C91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1507" name="Rectangle 3" descr="Slide18">
            <a:extLst>
              <a:ext uri="{FF2B5EF4-FFF2-40B4-BE49-F238E27FC236}">
                <a16:creationId xmlns:a16="http://schemas.microsoft.com/office/drawing/2014/main" id="{1C377E4F-EF87-4221-8EEC-D9E51B65864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B4549C28-441A-49A9-9F42-1F73E1790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68325"/>
            <a:ext cx="52768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بوديك خسته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دلي درصحرا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اوبه دنبال يكي آئينه بود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اي صدافسوس آب گل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شده بود</a:t>
            </a:r>
            <a:r>
              <a:rPr lang="fr-FR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E15A69E4-2A9A-45E6-AABA-0E74C0F6D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3555" name="Rectangle 3" descr="Slide20">
            <a:extLst>
              <a:ext uri="{FF2B5EF4-FFF2-40B4-BE49-F238E27FC236}">
                <a16:creationId xmlns:a16="http://schemas.microsoft.com/office/drawing/2014/main" id="{A8530841-64F0-4E3F-A395-DF318CE58EE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8DA85F1D-A42B-40FF-B13A-63A11CF9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4400"/>
            <a:ext cx="51831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وشتابان به سرچشمه شتافت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همه غم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بود سياهي همه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تار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او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به دنبال سپيدي مي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رفت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CCDB2606-95E9-4861-B9E2-7BFF9D6CA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4579" name="Rectangle 3" descr="Slide21">
            <a:extLst>
              <a:ext uri="{FF2B5EF4-FFF2-40B4-BE49-F238E27FC236}">
                <a16:creationId xmlns:a16="http://schemas.microsoft.com/office/drawing/2014/main" id="{7ADA95D2-03A2-4985-8132-536FD56A8E6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C84D0F6A-BA14-4001-8E38-81DD0C99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508500"/>
            <a:ext cx="60499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او به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دنبال شقايق مي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رفت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لحظه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ها مي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گذرد مثل نسيم سحري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از افق مي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رسد آواي خروس</a:t>
            </a:r>
            <a:r>
              <a:rPr lang="fr-FR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498B4615-95C2-4A91-995E-A2661189E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6627" name="Rectangle 3" descr="Slide23">
            <a:extLst>
              <a:ext uri="{FF2B5EF4-FFF2-40B4-BE49-F238E27FC236}">
                <a16:creationId xmlns:a16="http://schemas.microsoft.com/office/drawing/2014/main" id="{B25C8FDA-3DAE-4D71-84AA-A35CB8EBA81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9CE3F661-3896-41C1-B923-42DF51230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57563"/>
            <a:ext cx="51133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آسمان سفره ظلمت راچيد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روشني دامن رنگين واكرد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رهگذر بادل خود خلوت كرد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72B18E1F-B0F9-44A6-99C1-A1AA71A41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7651" name="Rectangle 3" descr="Slide24">
            <a:extLst>
              <a:ext uri="{FF2B5EF4-FFF2-40B4-BE49-F238E27FC236}">
                <a16:creationId xmlns:a16="http://schemas.microsoft.com/office/drawing/2014/main" id="{6E9BC35B-6756-4188-855F-D515CF06C7D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D9CE47FB-FF88-447D-98D6-80C276EF0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024313"/>
            <a:ext cx="6696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اوسرود شعروچكامه به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بلنداي چكاد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تابيايد اثري از مهتاب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بيشه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راهي كه ازآن هيچكس نامده بود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78C3143B-F81A-475D-83F3-B5994BA5D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8675" name="Rectangle 3" descr="Slide25">
            <a:extLst>
              <a:ext uri="{FF2B5EF4-FFF2-40B4-BE49-F238E27FC236}">
                <a16:creationId xmlns:a16="http://schemas.microsoft.com/office/drawing/2014/main" id="{6E483B76-D862-4C64-96D6-ED8BB74BF5E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0035DCB5-2750-4F47-B3FC-FA2D6373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4240213"/>
            <a:ext cx="55641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آشنابود و بدنبال ديار آمال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اوغريبانه تقلا مي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كرد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عاشقان را دگراميد بشارت نيست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95D2C486-0FAD-4EFE-BAC2-01EC43C26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29699" name="Rectangle 3" descr="Slide26">
            <a:extLst>
              <a:ext uri="{FF2B5EF4-FFF2-40B4-BE49-F238E27FC236}">
                <a16:creationId xmlns:a16="http://schemas.microsoft.com/office/drawing/2014/main" id="{EC1D63DC-A625-447D-B55E-78F93AE75F6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FDB6437A-D3B2-43D2-95B9-749FE55D2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6372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مردمان جمله به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دنبال اميد خويشند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سايه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ها درپيشند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آب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ها آلوده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اند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>
            <a:extLst>
              <a:ext uri="{FF2B5EF4-FFF2-40B4-BE49-F238E27FC236}">
                <a16:creationId xmlns:a16="http://schemas.microsoft.com/office/drawing/2014/main" id="{120B1DF5-A3B3-4990-B451-ED74FB00D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33795" name="Rectangle 3" descr="Slide30">
            <a:extLst>
              <a:ext uri="{FF2B5EF4-FFF2-40B4-BE49-F238E27FC236}">
                <a16:creationId xmlns:a16="http://schemas.microsoft.com/office/drawing/2014/main" id="{D45E5269-92E8-4338-A82A-D547312D269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2FBEEF21-B130-4656-963A-084FC4BB1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773238"/>
            <a:ext cx="59039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دشتها بي روحند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r-F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 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مردمان كم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بويند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كه فرياد زدي آب را گل نكنيد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AC3E19B0-A3A0-4237-8A5C-158B550B1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7171" name="Rectangle 3" descr="Slide4">
            <a:extLst>
              <a:ext uri="{FF2B5EF4-FFF2-40B4-BE49-F238E27FC236}">
                <a16:creationId xmlns:a16="http://schemas.microsoft.com/office/drawing/2014/main" id="{F1CCAA8F-F410-4856-B50F-700121B86B8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09D7F46-94FC-4CF6-B93B-C3A04C3B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280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شاید این آب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روان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می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رود پای سپیدار تا فرو شوید اندوه دلی</a:t>
            </a:r>
            <a:endParaRPr lang="fr-F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دست درویشی شاید نان خشکیده فرو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برده در آب</a:t>
            </a:r>
            <a:endParaRPr lang="fr-F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زن زیبایی آمد لب رود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 را گل نکنیم</a:t>
            </a:r>
            <a:r>
              <a:rPr lang="fr-FR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>
            <a:extLst>
              <a:ext uri="{FF2B5EF4-FFF2-40B4-BE49-F238E27FC236}">
                <a16:creationId xmlns:a16="http://schemas.microsoft.com/office/drawing/2014/main" id="{00E9E0E0-8163-49B7-B098-3B333E142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34819" name="Rectangle 3" descr="Slide31">
            <a:extLst>
              <a:ext uri="{FF2B5EF4-FFF2-40B4-BE49-F238E27FC236}">
                <a16:creationId xmlns:a16="http://schemas.microsoft.com/office/drawing/2014/main" id="{E48CC60C-89AA-4E64-BB3E-6FA0387A4D5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473709C4-56E5-48FD-988C-03DEEC8F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4600575"/>
            <a:ext cx="7077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درفرودست انگار كفتري مي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خورد آب</a:t>
            </a:r>
            <a:r>
              <a:rPr lang="fr-F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...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بنگر اينك كه چه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سان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كفتران غمگينند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>
            <a:extLst>
              <a:ext uri="{FF2B5EF4-FFF2-40B4-BE49-F238E27FC236}">
                <a16:creationId xmlns:a16="http://schemas.microsoft.com/office/drawing/2014/main" id="{26D4D373-228A-4943-B741-49B47A0E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35843" name="Rectangle 3" descr="Slide32">
            <a:extLst>
              <a:ext uri="{FF2B5EF4-FFF2-40B4-BE49-F238E27FC236}">
                <a16:creationId xmlns:a16="http://schemas.microsoft.com/office/drawing/2014/main" id="{8FDEB01A-6D5C-4C91-95BA-F137DD87746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ACAD47B-55C5-405B-88B2-F33F594B5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448050"/>
            <a:ext cx="59039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بلبلان گريانند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آب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ها مثل گلي مي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مانند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روستائي كه تونامش نامردند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سرزمينيكه زنهاشان بي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رنگند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>
            <a:extLst>
              <a:ext uri="{FF2B5EF4-FFF2-40B4-BE49-F238E27FC236}">
                <a16:creationId xmlns:a16="http://schemas.microsoft.com/office/drawing/2014/main" id="{91B56800-EFD0-436B-B799-B65357837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36867" name="Rectangle 3" descr="Slide33">
            <a:extLst>
              <a:ext uri="{FF2B5EF4-FFF2-40B4-BE49-F238E27FC236}">
                <a16:creationId xmlns:a16="http://schemas.microsoft.com/office/drawing/2014/main" id="{38AE1252-136B-4BBC-A11D-23E62909F0F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66672482-141F-4F05-A720-9AE7D045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4581525"/>
            <a:ext cx="6140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گاوها سينه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هاشان خشكيده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است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دوستان بانگ زنيد آب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را گل كردند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جاهلان باغم خود تيرگي دل كردند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>
            <a:extLst>
              <a:ext uri="{FF2B5EF4-FFF2-40B4-BE49-F238E27FC236}">
                <a16:creationId xmlns:a16="http://schemas.microsoft.com/office/drawing/2014/main" id="{28D5AF44-8E05-46F2-A552-52CB382FF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37891" name="Rectangle 3" descr="Slide34">
            <a:extLst>
              <a:ext uri="{FF2B5EF4-FFF2-40B4-BE49-F238E27FC236}">
                <a16:creationId xmlns:a16="http://schemas.microsoft.com/office/drawing/2014/main" id="{89DFDA60-9854-4E8A-869D-E1953E28A55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C404D2C3-C406-4C2E-B84F-98F832FE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150"/>
            <a:ext cx="88201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4000">
                <a:cs typeface="B Nazanin" panose="00000400000000000000" pitchFamily="2" charset="-78"/>
              </a:rPr>
              <a:t>پاسخ دوم به</a:t>
            </a:r>
            <a:r>
              <a:rPr lang="fr-FR" altLang="en-US" sz="4000">
                <a:cs typeface="B Nazanin" panose="00000400000000000000" pitchFamily="2" charset="-78"/>
              </a:rPr>
              <a:t> </a:t>
            </a:r>
            <a:r>
              <a:rPr lang="ar-SA" altLang="en-US" sz="4000" i="1">
                <a:cs typeface="B Nazanin" panose="00000400000000000000" pitchFamily="2" charset="-78"/>
              </a:rPr>
              <a:t>شعر</a:t>
            </a:r>
            <a:r>
              <a:rPr lang="fr-FR" altLang="en-US" sz="4000" i="1">
                <a:cs typeface="B Nazanin" panose="00000400000000000000" pitchFamily="2" charset="-78"/>
              </a:rPr>
              <a:t> </a:t>
            </a:r>
            <a:r>
              <a:rPr lang="ar-SA" altLang="en-US" sz="4000" i="1">
                <a:cs typeface="B Nazanin" panose="00000400000000000000" pitchFamily="2" charset="-78"/>
              </a:rPr>
              <a:t>آب را گل نکنیم</a:t>
            </a:r>
            <a:r>
              <a:rPr lang="fr-FR" altLang="en-US" sz="4000" i="1">
                <a:cs typeface="B Nazanin" panose="00000400000000000000" pitchFamily="2" charset="-78"/>
              </a:rPr>
              <a:t> </a:t>
            </a:r>
            <a:r>
              <a:rPr lang="ar-SA" altLang="en-US" sz="4000" i="1">
                <a:cs typeface="B Nazanin" panose="00000400000000000000" pitchFamily="2" charset="-78"/>
              </a:rPr>
              <a:t>سهراب</a:t>
            </a:r>
            <a:r>
              <a:rPr lang="fr-FR" altLang="en-US" sz="400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r-FR" altLang="en-US" sz="4000">
                <a:cs typeface="B Nazanin" panose="00000400000000000000" pitchFamily="2" charset="-78"/>
              </a:rPr>
              <a:t> </a:t>
            </a:r>
            <a:endParaRPr lang="en-US" altLang="en-US" sz="4000"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آب را گل کردند</a:t>
            </a:r>
            <a:r>
              <a:rPr lang="fr-FR" altLang="en-US" sz="4000">
                <a:cs typeface="B Nazanin" panose="00000400000000000000" pitchFamily="2" charset="-78"/>
              </a:rPr>
              <a:t>!</a:t>
            </a:r>
            <a:endParaRPr lang="en-US" altLang="en-US" sz="4000"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در فرودست اکنون،کفتری می میرد</a:t>
            </a:r>
            <a:endParaRPr lang="en-US" altLang="en-US" sz="4000"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در همان آبادی ، کوزه از آب تهی است</a:t>
            </a:r>
            <a:endParaRPr lang="en-US" altLang="en-US" sz="4000"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آب را گل کردند</a:t>
            </a:r>
            <a:r>
              <a:rPr lang="fr-FR" altLang="en-US">
                <a:cs typeface="B Nazanin" panose="00000400000000000000" pitchFamily="2" charset="-7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>
            <a:extLst>
              <a:ext uri="{FF2B5EF4-FFF2-40B4-BE49-F238E27FC236}">
                <a16:creationId xmlns:a16="http://schemas.microsoft.com/office/drawing/2014/main" id="{6048194A-7515-4F8D-AC78-A7B4282A0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38915" name="Rectangle 3" descr="Slide35">
            <a:extLst>
              <a:ext uri="{FF2B5EF4-FFF2-40B4-BE49-F238E27FC236}">
                <a16:creationId xmlns:a16="http://schemas.microsoft.com/office/drawing/2014/main" id="{32397CBA-2958-4F0E-B19D-2F31FA8531F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E7A7217E-305E-4204-AF66-7B3552EB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89138"/>
            <a:ext cx="8712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آن سپیدار بلند ، که فلان رود روان ،</a:t>
            </a:r>
            <a:endParaRPr lang="fa-I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از کنارش میرفت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زرد و قامت کج و پژمرده شده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دگر آن درویش هم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،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id="{32EE742F-7641-4477-925F-F5B533EA6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40963" name="Rectangle 3" descr="Slide37">
            <a:extLst>
              <a:ext uri="{FF2B5EF4-FFF2-40B4-BE49-F238E27FC236}">
                <a16:creationId xmlns:a16="http://schemas.microsoft.com/office/drawing/2014/main" id="{11728948-DFE1-437A-8A1A-AFAECEAA902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782F02AC-1A44-43D1-AE6C-B360978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65625"/>
            <a:ext cx="80645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دلش از اینهمه ناپاکی این آب روان</a:t>
            </a:r>
            <a:r>
              <a:rPr lang="en-US" altLang="en-US" sz="4000">
                <a:cs typeface="B Nazanin" panose="00000400000000000000" pitchFamily="2" charset="-78"/>
              </a:rPr>
              <a:t>،</a:t>
            </a: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بخروش آمده ، اما</a:t>
            </a:r>
            <a:r>
              <a:rPr lang="en-US" altLang="en-US" sz="4000">
                <a:cs typeface="B Nazanin" panose="00000400000000000000" pitchFamily="2" charset="-78"/>
              </a:rPr>
              <a:t> …</a:t>
            </a:r>
            <a:r>
              <a:rPr lang="ar-SA" altLang="en-US" sz="4000">
                <a:cs typeface="B Nazanin" panose="00000400000000000000" pitchFamily="2" charset="-78"/>
              </a:rPr>
              <a:t> خاموش است</a:t>
            </a:r>
            <a:r>
              <a:rPr lang="en-US" altLang="en-US" sz="4000">
                <a:cs typeface="B Nazanin" panose="00000400000000000000" pitchFamily="2" charset="-78"/>
              </a:rPr>
              <a:t> ،</a:t>
            </a: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تا مبادا که همان خشکه نان هم ز کفش بستانند</a:t>
            </a:r>
            <a:r>
              <a:rPr lang="en-US" altLang="en-US" sz="4000">
                <a:cs typeface="B Nazanin" panose="00000400000000000000" pitchFamily="2" charset="-78"/>
              </a:rPr>
              <a:t>،</a:t>
            </a:r>
            <a:endParaRPr lang="fr-FR" altLang="en-US" sz="400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hidden="1">
            <a:extLst>
              <a:ext uri="{FF2B5EF4-FFF2-40B4-BE49-F238E27FC236}">
                <a16:creationId xmlns:a16="http://schemas.microsoft.com/office/drawing/2014/main" id="{C0A5DC74-1119-454E-BE87-0CC6B9C12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43011" name="Rectangle 3" descr="Slide39">
            <a:extLst>
              <a:ext uri="{FF2B5EF4-FFF2-40B4-BE49-F238E27FC236}">
                <a16:creationId xmlns:a16="http://schemas.microsoft.com/office/drawing/2014/main" id="{33999B94-4D22-4F79-88DE-D09D2010340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D25F7ECA-D7AB-4199-A4F0-E83B02E1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4149725"/>
            <a:ext cx="49879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در مصاف گل و لای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رود زیبا خجل است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گویی</a:t>
            </a:r>
            <a:r>
              <a:rPr lang="fr-FR" altLang="en-US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>
            <a:extLst>
              <a:ext uri="{FF2B5EF4-FFF2-40B4-BE49-F238E27FC236}">
                <a16:creationId xmlns:a16="http://schemas.microsoft.com/office/drawing/2014/main" id="{111CD4FA-EEA6-47BD-AE1B-7B2CFF90D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44035" name="Rectangle 3" descr="Slide40">
            <a:extLst>
              <a:ext uri="{FF2B5EF4-FFF2-40B4-BE49-F238E27FC236}">
                <a16:creationId xmlns:a16="http://schemas.microsoft.com/office/drawing/2014/main" id="{5F968AB2-A26A-4E09-8DAC-A9B83723C60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B0466163-BD79-431F-815A-CEA53B447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928688"/>
            <a:ext cx="59245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زشتی دو برابر کند این آب کنون</a:t>
            </a:r>
            <a:r>
              <a:rPr lang="en-US" altLang="en-US" sz="4000">
                <a:cs typeface="B Nazanin" panose="00000400000000000000" pitchFamily="2" charset="-78"/>
              </a:rPr>
              <a:t>،</a:t>
            </a: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آب را گل کردند</a:t>
            </a:r>
            <a:r>
              <a:rPr lang="fr-FR" altLang="en-US" sz="4000">
                <a:cs typeface="B Nazanin" panose="00000400000000000000" pitchFamily="2" charset="-78"/>
              </a:rPr>
              <a:t>…</a:t>
            </a:r>
            <a:endParaRPr lang="en-US" altLang="en-US" sz="4000"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حرمت عشق شکستند</a:t>
            </a:r>
            <a:r>
              <a:rPr lang="en-US" altLang="en-US" sz="4000">
                <a:cs typeface="B Nazanin" panose="00000400000000000000" pitchFamily="2" charset="-78"/>
              </a:rPr>
              <a:t>،</a:t>
            </a:r>
            <a:endParaRPr lang="fr-FR" altLang="en-US" sz="400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hidden="1">
            <a:extLst>
              <a:ext uri="{FF2B5EF4-FFF2-40B4-BE49-F238E27FC236}">
                <a16:creationId xmlns:a16="http://schemas.microsoft.com/office/drawing/2014/main" id="{47843BA7-071E-4343-9AE0-D35D70E55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45059" name="Rectangle 3" descr="Slide41">
            <a:extLst>
              <a:ext uri="{FF2B5EF4-FFF2-40B4-BE49-F238E27FC236}">
                <a16:creationId xmlns:a16="http://schemas.microsoft.com/office/drawing/2014/main" id="{A44EA15B-213B-47CE-B387-E0B7F3104FD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7A66520E-4AE4-4806-A0E5-750FD77A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88913"/>
            <a:ext cx="55641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4000">
                <a:cs typeface="B Nazanin" panose="00000400000000000000" pitchFamily="2" charset="-78"/>
              </a:rPr>
              <a:t>ناله از من بربودند</a:t>
            </a:r>
            <a:r>
              <a:rPr lang="en-US" altLang="en-US" sz="4000">
                <a:cs typeface="B Nazanin" panose="00000400000000000000" pitchFamily="2" charset="-78"/>
              </a:rPr>
              <a:t>،</a:t>
            </a:r>
          </a:p>
          <a:p>
            <a:pPr algn="r" rtl="1"/>
            <a:r>
              <a:rPr lang="ar-SA" altLang="en-US" sz="4000">
                <a:cs typeface="B Nazanin" panose="00000400000000000000" pitchFamily="2" charset="-78"/>
              </a:rPr>
              <a:t>مستی از من بگرفتند</a:t>
            </a:r>
            <a:r>
              <a:rPr lang="en-US" altLang="en-US" sz="4000">
                <a:cs typeface="B Nazanin" panose="00000400000000000000" pitchFamily="2" charset="-78"/>
              </a:rPr>
              <a:t>،</a:t>
            </a:r>
            <a:endParaRPr lang="fr-FR" altLang="en-US" sz="4000">
              <a:cs typeface="B Nazanin" panose="00000400000000000000" pitchFamily="2" charset="-78"/>
            </a:endParaRPr>
          </a:p>
          <a:p>
            <a:pPr algn="r" rtl="1"/>
            <a:r>
              <a:rPr lang="fr-FR" altLang="en-US" sz="4000">
                <a:cs typeface="B Nazanin" panose="00000400000000000000" pitchFamily="2" charset="-78"/>
              </a:rPr>
              <a:t> </a:t>
            </a:r>
            <a:r>
              <a:rPr lang="ar-SA" altLang="en-US" sz="4000">
                <a:cs typeface="B Nazanin" panose="00000400000000000000" pitchFamily="2" charset="-78"/>
              </a:rPr>
              <a:t>آب را گل کردند</a:t>
            </a:r>
            <a:r>
              <a:rPr lang="fr-FR" altLang="en-US" sz="4000">
                <a:cs typeface="B Nazanin" panose="00000400000000000000" pitchFamily="2" charset="-78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hidden="1">
            <a:extLst>
              <a:ext uri="{FF2B5EF4-FFF2-40B4-BE49-F238E27FC236}">
                <a16:creationId xmlns:a16="http://schemas.microsoft.com/office/drawing/2014/main" id="{4EF36F22-0B5E-40BA-AA7D-191399DF9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47107" name="Rectangle 3" descr="Slide43">
            <a:extLst>
              <a:ext uri="{FF2B5EF4-FFF2-40B4-BE49-F238E27FC236}">
                <a16:creationId xmlns:a16="http://schemas.microsoft.com/office/drawing/2014/main" id="{42E03496-AFD8-4352-B672-C70F597C41C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7B7CCC38-7254-4F07-8A13-F9B4C574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828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cs typeface="B Nazanin" panose="00000400000000000000" pitchFamily="2" charset="-78"/>
              </a:rPr>
              <a:t>چه گل آلود این آب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altLang="en-US" sz="4000">
                <a:cs typeface="B Nazanin" panose="00000400000000000000" pitchFamily="2" charset="-78"/>
              </a:rPr>
              <a:t>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و چه ناپاک این رود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تو به ما گفتی :</a:t>
            </a:r>
            <a:endParaRPr lang="fa-I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 مردم بالادست ، چه صفایی دارند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A958A017-835F-4475-9848-EC914796C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8195" name="Rectangle 3" descr="Slide5">
            <a:extLst>
              <a:ext uri="{FF2B5EF4-FFF2-40B4-BE49-F238E27FC236}">
                <a16:creationId xmlns:a16="http://schemas.microsoft.com/office/drawing/2014/main" id="{56C0C713-DB4C-4860-A45B-414F5F8A8AB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a-I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5CA427AF-FB47-4361-9C7A-33224730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168775"/>
            <a:ext cx="48974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روی زیبا دو برابر شده است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</a:p>
          <a:p>
            <a:pPr algn="ct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چه گوارا این آب</a:t>
            </a:r>
            <a:endParaRPr lang="fr-F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چه زلال این رود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hidden="1">
            <a:extLst>
              <a:ext uri="{FF2B5EF4-FFF2-40B4-BE49-F238E27FC236}">
                <a16:creationId xmlns:a16="http://schemas.microsoft.com/office/drawing/2014/main" id="{FAA0BB3B-78B3-4D75-A26C-6E7C14913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48131" name="Rectangle 3" descr="Slide44">
            <a:extLst>
              <a:ext uri="{FF2B5EF4-FFF2-40B4-BE49-F238E27FC236}">
                <a16:creationId xmlns:a16="http://schemas.microsoft.com/office/drawing/2014/main" id="{ED08F818-A283-45E0-80F7-131C47CF42D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51732B31-6460-4C9A-A25F-F48EFBD1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92375"/>
            <a:ext cx="70564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غنچه ای گر شکفد ، اهل ده باخبرند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و تو امروز کجایی سهراب ؟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r-F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       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تا ببینی ، که همان مردم بالادست</a:t>
            </a:r>
            <a:r>
              <a:rPr lang="en-US" altLang="en-US" sz="4000">
                <a:solidFill>
                  <a:srgbClr val="FFFF00"/>
                </a:solidFill>
              </a:rPr>
              <a:t> </a:t>
            </a:r>
            <a:endParaRPr lang="fr-FR" alt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hidden="1">
            <a:extLst>
              <a:ext uri="{FF2B5EF4-FFF2-40B4-BE49-F238E27FC236}">
                <a16:creationId xmlns:a16="http://schemas.microsoft.com/office/drawing/2014/main" id="{66A95D7D-D791-405A-98A4-BAA65E0ED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50179" name="Rectangle 3" descr="Slide46">
            <a:extLst>
              <a:ext uri="{FF2B5EF4-FFF2-40B4-BE49-F238E27FC236}">
                <a16:creationId xmlns:a16="http://schemas.microsoft.com/office/drawing/2014/main" id="{7F0317EA-3E6B-4B2A-968E-CD54DFE487B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ABDDA554-49C2-4E5B-9623-96591363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476250"/>
            <a:ext cx="72215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ز صفا عاری و از عشق تهی میباشند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</a:p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چشمه ه</a:t>
            </a:r>
            <a:r>
              <a:rPr lang="fa-I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شان بی آب</a:t>
            </a:r>
            <a:r>
              <a:rPr lang="fr-F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…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گاوهاشان بی شیر</a:t>
            </a:r>
            <a:r>
              <a:rPr lang="fr-F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…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دهشان بی رونق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8215688F-E902-438F-A494-76C7D906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724400"/>
            <a:ext cx="57610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ساکت و خاموش است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</a:p>
          <a:p>
            <a:pPr algn="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دگر از غنچه شکفتن خبری نیست</a:t>
            </a:r>
            <a:r>
              <a:rPr lang="en-US" altLang="en-US"/>
              <a:t> </a:t>
            </a:r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hidden="1">
            <a:extLst>
              <a:ext uri="{FF2B5EF4-FFF2-40B4-BE49-F238E27FC236}">
                <a16:creationId xmlns:a16="http://schemas.microsoft.com/office/drawing/2014/main" id="{178AB70B-04E2-49F7-963B-BBB7E589F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53251" name="Rectangle 3" descr="Slide49">
            <a:extLst>
              <a:ext uri="{FF2B5EF4-FFF2-40B4-BE49-F238E27FC236}">
                <a16:creationId xmlns:a16="http://schemas.microsoft.com/office/drawing/2014/main" id="{4F8FA37E-9194-4133-A981-36726334CB2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5273F17B-335E-4CF6-B9AD-9E2BE4E5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3534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مردم بالادست ، همه در ماتم و اندوه نشستند اما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کدخدا در خانه با زنش میخندد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آب را گل کردند</a:t>
            </a:r>
            <a:r>
              <a:rPr lang="fr-F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…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تو نبودی سهراب</a:t>
            </a:r>
            <a:r>
              <a:rPr lang="en-US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،</a:t>
            </a: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آب را گل کردند</a:t>
            </a:r>
            <a:r>
              <a:rPr lang="fr-FR" altLang="en-US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108E131B-CC37-4380-AD9F-D4F2E60D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5751513"/>
            <a:ext cx="3963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solidFill>
                  <a:srgbClr val="FFFF00"/>
                </a:solidFill>
              </a:rPr>
              <a:t>http://www.aliafzalsamadi.ir/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858ACDC6-95A7-492F-BEE3-0AE3E35B7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9219" name="Rectangle 3" descr="Slide6">
            <a:extLst>
              <a:ext uri="{FF2B5EF4-FFF2-40B4-BE49-F238E27FC236}">
                <a16:creationId xmlns:a16="http://schemas.microsoft.com/office/drawing/2014/main" id="{908BCA08-72E3-4D86-A5B5-D5CF264042A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7D688EE-81E8-43B1-B933-14169547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20938"/>
            <a:ext cx="55435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مردم بالا دست چه صفایی دارند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چشمه هاشان جوشان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گاوهاشان شیر افشان باد</a:t>
            </a:r>
            <a:endParaRPr lang="fr-F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49B22C88-C0F6-4F54-8AC0-993FEF726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11267" name="Rectangle 3" descr="Slide8">
            <a:extLst>
              <a:ext uri="{FF2B5EF4-FFF2-40B4-BE49-F238E27FC236}">
                <a16:creationId xmlns:a16="http://schemas.microsoft.com/office/drawing/2014/main" id="{85DBDE39-B61D-4171-A639-28C08FF7134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A806DC88-3C10-4F5C-97C6-A1435D35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89363"/>
            <a:ext cx="76327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من ندیدم ده شان</a:t>
            </a:r>
            <a:endParaRPr lang="fr-F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 گمان پای چپرهاشان جای پای خداست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</a:p>
          <a:p>
            <a:pPr algn="ct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مهتاب آنجا می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کند روشن پهنای کلام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9A29D15B-1F24-4CF1-BC48-401B08181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12291" name="Rectangle 3" descr="Slide9">
            <a:extLst>
              <a:ext uri="{FF2B5EF4-FFF2-40B4-BE49-F238E27FC236}">
                <a16:creationId xmlns:a16="http://schemas.microsoft.com/office/drawing/2014/main" id="{09C373BF-7142-48E7-B46A-079A63ABB09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5647F475-9C57-41EE-9B3F-024B2FE3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36838"/>
            <a:ext cx="54927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 گمان در ده بالا دست،</a:t>
            </a:r>
            <a:r>
              <a:rPr lang="fa-I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ar-SA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چینه</a:t>
            </a:r>
            <a:r>
              <a:rPr lang="fa-I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ها کوتاه است</a:t>
            </a:r>
            <a:r>
              <a:rPr lang="fr-F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</a:p>
          <a:p>
            <a:pPr algn="r" rtl="1"/>
            <a:r>
              <a:rPr lang="fr-F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مردمش می</a:t>
            </a:r>
            <a:r>
              <a:rPr lang="fa-I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دانند که شقایق چه گلی است</a:t>
            </a:r>
            <a:r>
              <a:rPr lang="fr-F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 گمان آنجا آبی،</a:t>
            </a:r>
            <a:r>
              <a:rPr lang="fa-I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ar-SA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آبی است</a:t>
            </a:r>
            <a:r>
              <a:rPr lang="fr-F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EA24E063-D8A1-4C59-BF25-B5D50A35A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13315" name="Rectangle 3" descr="Slide10">
            <a:extLst>
              <a:ext uri="{FF2B5EF4-FFF2-40B4-BE49-F238E27FC236}">
                <a16:creationId xmlns:a16="http://schemas.microsoft.com/office/drawing/2014/main" id="{07DE3D5F-27D2-410A-8FBD-D3CAE122039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133BAE5-A15A-4097-BEEA-1A22107A9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0360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غنچه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 می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شکفد اهل ده باخبرند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چه دهی باید باشد کوچه باغش پر موسیقی باد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مردمان سر رود آب را می</a:t>
            </a:r>
            <a:r>
              <a:rPr lang="fa-I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فهمند گل نکردنش، ما نیز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 را گل نکنیم</a:t>
            </a:r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11363F9-547E-48BF-8F83-F0DA7684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76838"/>
            <a:ext cx="750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alt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</a:rPr>
              <a:t>از زنده یاد سهراب سپهری</a:t>
            </a:r>
            <a:endParaRPr lang="fr-FR" alt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2F6BB45F-7A64-4E52-8DCA-7A4782983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14339" name="Rectangle 3" descr="Slide11">
            <a:extLst>
              <a:ext uri="{FF2B5EF4-FFF2-40B4-BE49-F238E27FC236}">
                <a16:creationId xmlns:a16="http://schemas.microsoft.com/office/drawing/2014/main" id="{1C4275EC-4CD8-4927-8AA5-4FEC65F4008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F32320EC-636F-40D2-9E22-FACAB32B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08188"/>
            <a:ext cx="7848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پاسخ اول به</a:t>
            </a:r>
            <a:r>
              <a:rPr lang="fr-F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شعر</a:t>
            </a:r>
            <a:r>
              <a:rPr lang="fr-FR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r>
              <a:rPr lang="ar-SA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 را گل نکنیم</a:t>
            </a:r>
            <a:r>
              <a:rPr lang="fa-IR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ِ</a:t>
            </a:r>
          </a:p>
          <a:p>
            <a:pPr algn="ctr" rtl="1"/>
            <a:r>
              <a:rPr lang="fa-I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زنده یاد </a:t>
            </a:r>
            <a:r>
              <a:rPr lang="ar-SA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سهراب</a:t>
            </a:r>
            <a:r>
              <a:rPr lang="fr-F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  <a:endParaRPr lang="fr-F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r-FR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عاشقان بانگ زنيد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 را گل كردند</a:t>
            </a:r>
            <a:r>
              <a:rPr lang="fr-F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4735BAFF-E7B4-4BA6-A653-629996DF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15363" name="Rectangle 3" descr="Slide12">
            <a:extLst>
              <a:ext uri="{FF2B5EF4-FFF2-40B4-BE49-F238E27FC236}">
                <a16:creationId xmlns:a16="http://schemas.microsoft.com/office/drawing/2014/main" id="{ACE9F165-F171-4E38-A309-BEC9DF44B4C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B22D0F15-901D-4424-8815-18F484CA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584450"/>
            <a:ext cx="59769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كوته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هاي بدنظران خرابي دل كردند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r-FR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 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چشمه</a:t>
            </a:r>
            <a:r>
              <a:rPr lang="ar-SA" altLang="en-US" sz="4000">
                <a:solidFill>
                  <a:srgbClr val="FFFF00"/>
                </a:solidFill>
                <a:cs typeface="Arial" panose="020B0604020202020204" pitchFamily="34" charset="0"/>
              </a:rPr>
              <a:t>‌</a:t>
            </a:r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اي پرشده از اشك يتيم</a:t>
            </a:r>
            <a:endParaRPr lang="en-US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ar-SA" altLang="en-US" sz="4000">
                <a:solidFill>
                  <a:srgbClr val="FFFF00"/>
                </a:solidFill>
                <a:cs typeface="B Nazanin" panose="00000400000000000000" pitchFamily="2" charset="-78"/>
              </a:rPr>
              <a:t>موج آن مثل تكاپوي نسيم</a:t>
            </a:r>
            <a:endParaRPr lang="fr-FR" altLang="en-US" sz="400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</Template>
  <TotalTime>4</TotalTime>
  <Words>434</Words>
  <Application>Microsoft Office PowerPoint</Application>
  <PresentationFormat>On-screen Show (4:3)</PresentationFormat>
  <Paragraphs>120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IranNastaliq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Soroush</dc:creator>
  <cp:lastModifiedBy>Soroush</cp:lastModifiedBy>
  <cp:revision>3</cp:revision>
  <dcterms:created xsi:type="dcterms:W3CDTF">2019-09-29T15:18:26Z</dcterms:created>
  <dcterms:modified xsi:type="dcterms:W3CDTF">2019-09-29T15:23:09Z</dcterms:modified>
</cp:coreProperties>
</file>